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70" r:id="rId7"/>
    <p:sldId id="273" r:id="rId8"/>
    <p:sldId id="264" r:id="rId9"/>
    <p:sldId id="265" r:id="rId10"/>
    <p:sldId id="268" r:id="rId11"/>
    <p:sldId id="274" r:id="rId12"/>
    <p:sldId id="266" r:id="rId13"/>
    <p:sldId id="271" r:id="rId14"/>
    <p:sldId id="272" r:id="rId15"/>
    <p:sldId id="267" r:id="rId16"/>
  </p:sldIdLst>
  <p:sldSz cx="12192000" cy="6858000"/>
  <p:notesSz cx="6881813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ona Möst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22:21.17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6.97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  <inkml:trace contextRef="#ctx0" brushRef="#br0" timeOffset="1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8.35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8.68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3:19.1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09:33:2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4:56.165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3407 0,'2'26,"0"-1,2 0,7 27,5 29,40 316,-40-142,0-6,-10-201,19 220,-22-212,19 96,-12-97,5 96,-16 58,2 107,12-181,0 50,-11-56,-5 216,-1-316,-1 0,-12 41,-2 12,-49 194,20-144,-1 6,41-114,-1-1,-2 0,0 0,-15 20,-10 21,-3 2,25-44,1 1,-13 30,9 0,2 0,-14 103,0-2,20-98,2 1,3 0,2 0,6 58,-1 6,-3 515,0-627,0 0,1 0,0 0,1 0,0 0,0 0,1 0,0-1,1 1,0-1,0 0,0 0,1 0,1-1,-1 0,1 0,11 10,-10-7,0 1,-1-1,0 1,-1 0,0 1,-1-1,0 1,-1 0,4 20,-1-5,129 462,-53-156,-49-182,20 133,-27 211,-26 506,0-996,0 0,-1 0,1 0,-1 0,0 0,0 0,0 0,-4 7,4-10,1-1,-1 0,0 0,0 0,0 0,0 0,0 0,0 0,0 0,0-1,0 1,-1 0,1-1,0 1,0 0,-1-1,1 0,0 1,-1-1,1 0,0 0,-1 1,1-1,-1 0,1-1,0 1,-1 0,1 0,0 0,-1-1,1 1,0-1,-1 1,1-1,0 1,-2-2,-4-2,-1 0,1-1,0 0,1 0,-1 0,1-1,0 0,0 0,1 0,0-1,-7-11,-3-8,-22-53,-17-68,6-1,-47-254,81 301,5 0,9-196,2 125,-2 140,1-37,3 63,3 13,5 20,-10-24,29 65,-10-26,-2 0,-2 2,-2-1,11 56,-23-86,0-1,1 1,11 22,-9-23,-1-1,-1 1,6 22,-23-81,-1 0,-2 0,-37-71,-12-33,-14-50,-23-71,97 261,0 2,-1-1,0 0,0 1,-1 0,0 1,-1 0,0 0,0 0,-1 1,0 0,0 1,-1 0,1 0,-21-8,-120-71,13 6,70 45,0-4,3-2,-81-65,119 84,1-1,2-2,-32-40,21 21,-95-135,74 97,-54-85,38 53,-18-32,-182-419,195 396,35 80,3-1,-26-97,-95-523,130 586,-2-20,7 32,15 76,2 0,1 0,-1-37,6-11,0 11,-10-85,7 116,3 28,0-1,-1 1,-5-20,6 32,0 0,1 0,-1 0,1 0,-1 0,0 0,0 0,0 0,0 0,0 1,0-1,0 0,0 0,0 1,0-1,0 1,0-1,0 1,0-1,-1 1,1 0,0 0,0-1,0 1,-1 0,1 0,0 0,0 0,-1 1,1-1,0 0,0 0,0 1,-1-1,1 1,0-1,0 1,-2 0,-52 29,41-22,-188 112,139-81,37-24,-1-2,-1-1,-45 14,58-22,-5 5,-1 1,2 1,-1 0,2 1,-1 1,2 1,0 1,0 0,2 1,0 1,-16 23,20-25,1 1,1 0,0 0,1 1,1 0,0 0,2 1,0 0,0 0,-1 24,1 19,5 109,3-77,-3-66,2 0,1 0,1 0,1 0,16 47,-15-57,1 0,1-1,1-1,0 1,0-1,2-1,0 0,0 0,26 22,72 69,-70-65,61 49,-34-38,5 4,98 59,-135-92,0 2,46 43,12 9,-23-13,-52-46,0-1,31 23,-19-15,-25-19,1-1,-1 0,1 0,0 0,0-1,1 1,-1-1,9 3,-14-6,1 0,-1 0,0 1,1-1,-1 0,1 0,-1 0,1 0,-1 0,1 0,-1 0,1 0,-1 0,1 0,-1 0,1 0,-1-1,0 1,1 0,-1 0,1 0,-1-1,1 1,-1 0,0 0,1-1,-1 1,0 0,1-1,-1 1,0 0,1-1,-1 1,0-1,0 1,0 0,1-2,-2-22,-16-26,-2 10,-2 0,-1 2,-3 1,0 0,-3 2,-1 1,-1 2,-61-51,41 35,2-2,-48-64,65 76,-5-9,3-1,-39-73,-41-110,73 146,27 56,0 0,2 0,-13-50,22 70,0-1,1 1,0-1,1 0,0 0,1 1,0-1,0 0,1 1,0-1,1 1,0-1,0 1,1 0,9-16,-8 18,0 0,0 0,0 0,1 0,0 1,0 0,1 0,-1 1,1 0,0 0,1 0,-1 1,13-5,-14 7,-1 1,1 0,0 0,-1 0,1 1,0 0,-1 0,1 0,0 1,-1 0,1 0,-1 0,1 1,-1-1,1 1,-1 1,0-1,0 1,0 0,-1 0,8 6,2 1,-2 1,1 0,-1 1,-1 1,0-1,-1 2,0-1,-1 2,0-1,-2 1,0 0,0 1,-1-1,-1 1,4 22,0 18,33 103,-30-113,14 93,-6-21,18 67,-32-132,-5-42,-1 1,2-1,0 1,0-1,1 0,1 0,6 16,18 46,-25-61,0-1,1 1,1-1,0 0,0 0,1-1,1 1,8 10,7 7,-2 0,-1 1,16 32,10 17,-27-48,28 37,-40-59,0 1,0 0,-1-1,4 12,6 10,-14-29,-1 0,0-1,0 1,1-1,-1 1,1 0,-1-1,0 1,1-1,-1 1,1-1,-1 1,1-1,0 1,-1-1,1 1,-1-1,1 0,0 1,-1-1,1 0,0 0,-1 0,1 1,0-1,-1 0,1 0,0 0,0 0,-1 0,1 0,0 0,-1 0,1-1,0 1,0 0,1-2,1 1,-1-1,0 0,0 1,-1-1,1 0,0 0,-1 0,1 0,1-4,24-54,1-16,43-83,-55 130,0 1,2 0,1 2,1 0,43-41,-52 57,-1-1,0 0,0-1,-1 0,-1 0,0-1,0 0,-2-1,1 1,-2-1,7-25,-9 27,-2 0,1 1,-2-1,1 0,-1 0,-1 0,0 1,-1-1,0 0,-1 1,0-1,-1 1,0 0,-1 0,-8-14,6 14,0 1,0 0,-1 0,0 0,-1 1,0 0,-13-10,-3 2,-50-26,45 27,2-2,0-1,1-1,0-1,2-1,1-2,1 0,-28-38,42 51,0 0,0-1,1 0,1 0,0 0,0-1,1 0,1-1,0 1,1-1,1 0,-3-18,-1-18,-24-95,20 105,1 0,3-1,-5-77,11 105,-1 0,0 0,-1 0,0 0,-1 0,-6-15,4 14,1 0,1-1,0 0,-2-22,3-14,2 19,-1 0,-2 0,-13-51,9 51,2 0,0 0,-1-52,8-101,2 71,-1 84,2-1,1 0,1 1,2 0,1 0,1 1,23-45,-2 0,-12 10,-17 46,-16 43,-59 153,50-118,-3 10,3 0,-14 77,33-120,2 1,1 36,1-36,-1-1,-5 32,2-45,0 0,-1 0,-1 0,-9 18,8-20,2 0,-1 0,2 0,-1 1,2 0,-3 16,5-25,1 5,0 0,-1-1,-1 1,1 0,-1 0,-1-1,0 1,0-1,0 0,-1 0,-1 0,-9 13,-22 28,21-28,-2 0,0-1,-30 27,31-33,9-7,0-1,0 0,0-1,0 0,-1 0,0-1,0 0,0 0,-17 5,0-3,12-4,0 2,0-1,1 1,-20 10,29-12,-1 0,1 0,0 0,1 0,-1 1,0-1,0 1,1 0,0 0,0 0,-1 0,2 0,-1 0,0 1,1-1,-1 1,1-1,0 1,0-1,1 1,-1 4,-2 20,1 1,2-1,0 1,2-1,9 44,-6-54,0 0,1 0,0-1,2 0,0 0,1-1,1 0,0 0,18 20,175 176,-131-140,-51-51,1 0,-1 1,-1 1,-1 1,21 33,-33-44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5:04.314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4491,'36'-40,"-2"-2,54-88,-56 81,-32 49,143-227,-113 173,-2-1,27-79,-54 132,25-74,42-86,-64 156,-1 0,1 1,0 0,1 0,-1 0,1 0,0 1,0 0,0 0,1 0,0 1,-1 0,11-5,9-1,0 0,29-5,-14 3,63-20,-28 7,1 3,102-14,2 7,-168 26,0-1,0-1,0 0,-1 0,1-1,-1-1,-1 0,1 0,10-9,16-14,35-36,-21 19,24-18,-2-4,86-103,-116 121,65-59,-68 72,-36 32,1 1,-1-1,0 1,-1-1,1-1,-1 1,4-8,-6 11,0 1,-1-1,0 1,1-1,-1 1,0-1,1 1,-1-1,0 0,0 1,0-1,-1 1,1-1,0 1,0-1,-1 1,1-1,-1 1,0-1,1 1,-1-1,0 1,0 0,0-1,0 1,0 0,0 0,0 0,0 0,0 0,-1 0,-1-1,-101-58,18 13,43 26,35 18,1 0,-1-1,1 0,0 0,0 0,0-1,-12-11,1-4,-29-28,3-1,2-3,-62-100,27 23,-37-73,107 184,0 1,2-1,0-1,1 1,1-1,1 1,0-35,2 22,2-1,2 1,13-56,-10 62,1 1,2 0,0 0,2 1,22-34,84-96,-85 114,3-8,-27 33,1 0,1 1,0 1,1-1,0 2,1 0,21-14,111-70,-106 74,2 2,1 2,46-13,2-1,-15 8,0 3,95-13,-61 13,-58 10,0-3,62-24,-43 14,1 2,93-13,43-11,110-54,-306 95,0-1,0 0,0-1,-1 0,0-1,0 0,0 0,-1-1,10-11,8-10,30-45,-56 73,-1 1,1 0,-1 1,1-1,-1 0,0 1,1-1,-1 0,0 1,1-1,-1 1,0-1,1 1,-1-1,0 1,0-1,0 1,1-1,-1 1,0-1,0 1,0-1,0 1,0-1,0 1,0-1,0 1,0-1,0 1,0-1,0 1,-1-1,1 2,0 25,-6 9,-2 0,-1 0,-2-1,-17 36,13-33,1 1,-16 79,23-61,3 1,7 103,1-134,2-1,0 0,2 0,1 0,1-1,26 47,0 4,79 157,-104-208,0-3,0 1,-2 0,-1 0,-1 1,-1 0,0 1,2 46,-6-6,0-25,-2 1,-2 0,-1 0,-9 40,8-65,-1 0,-1 0,0-1,-1 1,0-1,-2-1,1 0,-2 0,0 0,-1-1,0-1,0 0,-2-1,1 0,-2 0,1-2,-1 1,-1-2,1 0,-19 7,-62 24,-111 40,174-70,0-1,0-1,-1-2,-56 2,13-8,23 0,0 3,-72 10,66-6,0-2,-1-3,1-2,-75-12,-92-1,184 12,1-3,0-1,-68-19,104 24,-19-5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5:05.60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5:05.975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5:06.362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957 0,'-8'9,"-25"20,-33 22,-30 29,-22 22,-6 15,-1 1,13-3,16-16,26-20,19-21,19-14,14-7,11-9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22:21.53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5:07.19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1348,'8'-6,"-1"-1,1 0,-1-1,0 0,-1 0,0 0,6-11,8-10,86-102,35-48,-136 173,-1-1,0 0,0 1,-1-1,1-1,-2 1,1 0,-1-1,0 0,-1 1,1-1,-1 0,-1 0,0 1,0-1,0 0,-1 0,0 0,-1 1,0-1,0 1,-1-1,1 1,-2 0,1 0,-1 0,0 0,0 1,-1-1,0 1,0 0,0 1,-1-1,0 1,-9-6,3 4,0 0,0 1,-1 1,1 0,-1 1,-16-3,-25-9,54 16,-1 0,1 0,-1 0,1 0,-1 0,1 0,-1-1,1 1,-1 0,1 0,-1-1,1 1,0 0,-1 0,1-1,-1 1,1 0,0-1,-1 1,1-1,0 1,0 0,-1-1,1 1,0-1,0 1,0-1,-1 1,1-1,0 1,0-1,0 0,13-11,42-9,-44 17,167-60,-4-8,321-183,-474 243,0-1,-1-1,0-1,-1 0,-1-2,0 0,24-31,-24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5:10.082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1447 91,'-755'31,"429"-8,324-23,0 0,-1 0,1 1,0-1,0 1,0-1,0 1,0 0,0 0,0 0,0 0,0 0,0 0,0 0,0 1,1-1,-1 1,1-1,-1 1,1 0,-1 0,1 0,0-1,0 1,0 0,0 0,0 1,1-1,-1 0,0 0,1 0,0 0,-1 0,1 1,0-1,0 0,0 0,1 1,-1-1,1 0,-1 0,1 0,-1 0,3 3,-2 1,1 0,0 0,1 0,-1-1,1 0,0 1,1-1,-1 0,1 0,0-1,0 1,1-1,-1 0,1 0,9 6,-3-6,1 0,0-1,0 0,0 0,0-1,1-1,21 0,93-12,-86 6,606-124,-565 109,-61 15,19-4,0-2,42-17,-68 20,-26 10,-32 11,-44 24,2 4,2 4,1 3,3 4,3 3,1 4,-71 72,115-98,2 0,0 2,3 2,1 0,-32 61,47-78,1 1,1 1,1-1,1 1,1 1,1-1,1 1,1 0,1 0,0 0,2 0,5 37,-4-57,0 0,0 0,0 0,0 0,1-1,-1 1,1 0,0-1,-1 0,1 1,1-1,-1 0,0 0,0 0,1 0,-1 0,1-1,0 1,-1-1,1 0,0 1,0-1,0-1,0 1,0 0,4 0,12 2,0-1,0-1,23-1,-20 0,63-1,0-4,0-3,-1-4,0-4,-1-3,142-54,-171 51,-2-2,0-2,-2-3,-1-1,-1-3,-2-2,-1-2,-2-1,-2-3,-1-1,34-49,24-63,-98 154,0 0,0 0,0 0,0-1,0 1,0 0,0 0,0 0,0-1,0 1,0 0,0 0,0 0,0 0,0-1,0 1,0 0,0 0,0 0,0 0,1 0,-1-1,0 1,0 0,0 0,0 0,0 0,0 0,1 0,-1 0,0 0,0 0,0-1,0 1,1 0,-1 0,0 0,0 0,0 0,0 0,1 0,-1 0,0 0,0 0,0 0,1 0,-1 0,0 0,0 1,0-1,0 0,0 0,1 0,-1 0,0 0,0 0,0 0,0 0,0 1,1-1,-1 0,0 0,0 0,0 0,0 1,-1 18,-13 35,12-48,-9 38,-38 118,49-161,0 0,0 1,-1-1,1 0,0 0,-1 0,1 0,-1 0,0 0,1 0,-1 0,0 0,1-1,-1 1,0 0,0 0,0-1,0 1,0 0,0-1,1 1,-2-1,1 1,0-1,0 1,-2-1,2 0,-1-1,1 1,-1-1,1 1,-1-1,1 0,0 0,-1 0,1 0,0 0,0 0,-1 0,1 0,0 0,0-1,-1-1,-7-12,1 0,-12-29,16 35,-16-38,2-1,2 0,3-1,1 0,3-1,2 0,2-1,3-81,2 130,1-1,-1 1,0 0,0-1,0 1,-1-1,1 1,-1-1,1 1,-1 0,0-1,0 1,0 0,0 0,0-1,0 1,0 0,-1 0,1 0,-1 0,0 1,0-1,1 0,-4-1,-1 1,0-1,0 1,0 0,-1 1,1-1,-1 1,1 1,-11-1,-100 0,-233 29,127-5,210-22,0 1,1 1,-1 0,1 0,0 1,0 1,0 0,0 0,1 1,0 1,0 0,-14 13,10-11,1-1,-1 0,-1-1,0 0,-23 6,-88 16,99-24,-58 13,0-4,-124 5,197-18,1 0,-1 1,0 1,1 0,0 1,-1 0,2 1,-1 0,0 1,1 0,0 1,-11 10,9-7,0 0,0 1,2 1,-1 0,1 1,1 0,1 1,0 0,-8 15,15-24,-1 0,1 0,0 1,1-1,-1 0,1 1,0-1,0 1,1-1,0 1,0-1,0 1,0 0,1-1,0 1,0-1,1 1,-1-1,1 0,0 0,1 0,4 9,2-3,-1-1,1-1,1 0,0 0,0 0,1-1,0-1,19 11,21 9,0-1,2-3,0-3,91 24,-104-36,1-1,0-2,0-2,0-2,0-2,0-1,53-10,-6-7,151-54,73-52,-67 1,-222 114,-13 15,-9-3,-1 1,0 0,0-1,0 1,0 0,0-1,0 1,-1 0,-1 4,0 6,3-3,6-15,8-17,16-57,40-162,-38 117,-31 117,2-7,1 1,-2-1,0 0,0 0,-2 0,0 0,0 0,-1-1,-3-18,-2 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09:36:46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09:36:46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37.52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2304 1,'-2'57,"-3"0,-2 0,-2 0,-27 85,-98 209,117-314,-2 0,-2-1,-1-2,-1 0,-2-1,-2-2,-33 32,-465 389,368-325,112-86,-73 85,87-89,-1-2,-2-1,-1-1,-52 36,-170 88,213-131,-11 7,-1-3,-2-2,-78 26,109-45,1 2,-47 26,62-30,0 0,0 0,1 1,0 0,1 0,-1 1,2 1,-12 14,20-24,0 0,1 0,-1-1,0 1,0 0,0 0,1 0,-1 0,0 0,0 0,1 0,-1 0,0 0,0 0,1 0,-1 0,0 0,0 0,1 0,-1 0,0 0,1 0,-1 0,0 0,0 0,0 0,1 0,-1 0,0 1,0-1,1 0,-1 0,0 0,0 0,0 1,0-1,1 0,-1 0,0 0,0 1,0-1,0 0,0 0,1 1,-1-1,0 0,0 0,0 1,0-1,0 0,0 0,0 1,0-1,0 0,0 0,0 1,0-1,0 0,0 0,-1 1,1-1,0 0,0 0,0 0,0 1,21-9,3-7,0-1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38.35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38.68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39.79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41.17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5025 1,'0'5,"-1"1,0-1,-1 1,1-1,-1 0,0 1,-5 7,-3 8,-256 506,97-214,41 2,87-202,-61 121,89-213,0 0,-1-1,-1-1,-1 0,-28 26,-100 74,48-43,-190 145,-81 71,272-204,-5-5,-3-4,-4-4,-3-5,-168 79,-263 75,27-13,326-128,-4-8,-3-9,-330 68,474-125,-235 31,332-44,0-3,-1-2,0-2,47-17,-14 4,148-52,8-2,-174 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41.53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27.47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42.4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2693,'548'-157,"-413"109,254-131,634-380,-762 413,-194 105,109-91,-144 102,-2-1,0-2,-2-1,-2-1,-1-1,-2-1,-1-2,-3 0,23-61,1-30,42-227,-60 237,-17 83,7-35,3 0,29-72,-25 83,-15 38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47.32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2997 1,'-49'99,"-4"-3,-66 91,-87 117,93-133,30-54,-111 118,-19 26,177-210,3 1,2 2,-35 82,49-98,-2 0,-1-1,-2-1,-2-1,-31 37,2-14,-109 95,128-125,-2-3,-1-1,-1-1,-56 24,-169 54,230-90,-18 8,0-2,-1-3,-106 15,-22-6,102-10,-119 2,91-17,86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48.14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44:47.32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3148 300,'-49'99,"-4"-3,-66 91,-87 117,93-133,30-54,-112 118,-18 25,177-209,3 1,2 2,-35 82,49-98,-2 0,-1-1,-2-1,-2-1,-31 37,2-14,-109 95,128-125,-2-3,-1-1,-1-1,-56 24,-169 54,230-90,-18 8,0-2,-2-3,-105 15,-22-6,102-10,-119 2,91-17,86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29.04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4199,'150'-7,"211"-36,-70 4,435-51,301-97,-923 158,-2-5,-1-4,126-68,269-180,-320 166,259-230,48-37,-86 79,-305 224,-4-4,78-100,-27-2,190-341,-253 386,-6-3,-7-4,-7-2,44-189,-92 313,-2-2,2-33,-7 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1.6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3888 0,'-1'27,"-2"0,-7 39,-2 4,-20 150,-69 242,-106 549,197-951,-4 0,-38 105,41-136,-3 0,0-2,-1 1,-2-2,-1 0,-1-1,-31 32,-135 108,-9 9,77-58,-161 174,196-198,-5-4,-2-3,-168 120,125-116,-4-6,-203 91,317-164,-273 134,239-112,2 2,1 2,-53 48,27-11,40-36,-1-1,-1-2,-84 51,-191 79,270-143,35-17,-1 1,2 0,-1 1,1 0,-1 0,2 1,-1 0,-14 15,12-5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2.21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2.74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6.31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09:31:36.63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ic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irstgradefactory.blogspot.com/2011/03/reading-comprehension-strategies.html" TargetMode="Externa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17.png"/><Relationship Id="rId26" Type="http://schemas.openxmlformats.org/officeDocument/2006/relationships/customXml" Target="../ink/ink16.xml"/><Relationship Id="rId39" Type="http://schemas.openxmlformats.org/officeDocument/2006/relationships/customXml" Target="../ink/ink24.xml"/><Relationship Id="rId3" Type="http://schemas.openxmlformats.org/officeDocument/2006/relationships/image" Target="../media/image12.png"/><Relationship Id="rId21" Type="http://schemas.openxmlformats.org/officeDocument/2006/relationships/image" Target="../media/image18.png"/><Relationship Id="rId34" Type="http://schemas.openxmlformats.org/officeDocument/2006/relationships/customXml" Target="../ink/ink21.xml"/><Relationship Id="rId42" Type="http://schemas.openxmlformats.org/officeDocument/2006/relationships/customXml" Target="../ink/ink26.xml"/><Relationship Id="rId47" Type="http://schemas.openxmlformats.org/officeDocument/2006/relationships/customXml" Target="../ink/ink30.xml"/><Relationship Id="rId50" Type="http://schemas.openxmlformats.org/officeDocument/2006/relationships/image" Target="../media/image29.png"/><Relationship Id="rId7" Type="http://schemas.openxmlformats.org/officeDocument/2006/relationships/customXml" Target="../ink/ink4.xml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5" Type="http://schemas.openxmlformats.org/officeDocument/2006/relationships/image" Target="../media/image20.png"/><Relationship Id="rId33" Type="http://schemas.openxmlformats.org/officeDocument/2006/relationships/image" Target="../media/image23.png"/><Relationship Id="rId38" Type="http://schemas.openxmlformats.org/officeDocument/2006/relationships/customXml" Target="../ink/ink23.xml"/><Relationship Id="rId46" Type="http://schemas.openxmlformats.org/officeDocument/2006/relationships/customXml" Target="../ink/ink29.xml"/><Relationship Id="rId2" Type="http://schemas.openxmlformats.org/officeDocument/2006/relationships/customXml" Target="../ink/ink1.xml"/><Relationship Id="rId16" Type="http://schemas.openxmlformats.org/officeDocument/2006/relationships/image" Target="../media/image16.png"/><Relationship Id="rId20" Type="http://schemas.openxmlformats.org/officeDocument/2006/relationships/customXml" Target="../ink/ink13.xml"/><Relationship Id="rId29" Type="http://schemas.openxmlformats.org/officeDocument/2006/relationships/customXml" Target="../ink/ink18.xml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ustomXml" Target="../ink/ink6.xml"/><Relationship Id="rId24" Type="http://schemas.openxmlformats.org/officeDocument/2006/relationships/customXml" Target="../ink/ink15.xml"/><Relationship Id="rId32" Type="http://schemas.openxmlformats.org/officeDocument/2006/relationships/customXml" Target="../ink/ink20.xml"/><Relationship Id="rId37" Type="http://schemas.openxmlformats.org/officeDocument/2006/relationships/image" Target="../media/image25.png"/><Relationship Id="rId40" Type="http://schemas.openxmlformats.org/officeDocument/2006/relationships/image" Target="../media/image26.png"/><Relationship Id="rId45" Type="http://schemas.openxmlformats.org/officeDocument/2006/relationships/image" Target="../media/image27.png"/><Relationship Id="rId53" Type="http://schemas.openxmlformats.org/officeDocument/2006/relationships/image" Target="../media/image30.png"/><Relationship Id="rId5" Type="http://schemas.openxmlformats.org/officeDocument/2006/relationships/customXml" Target="../ink/ink3.xml"/><Relationship Id="rId15" Type="http://schemas.openxmlformats.org/officeDocument/2006/relationships/customXml" Target="../ink/ink10.xml"/><Relationship Id="rId23" Type="http://schemas.openxmlformats.org/officeDocument/2006/relationships/image" Target="../media/image19.png"/><Relationship Id="rId28" Type="http://schemas.openxmlformats.org/officeDocument/2006/relationships/customXml" Target="../ink/ink17.xml"/><Relationship Id="rId36" Type="http://schemas.openxmlformats.org/officeDocument/2006/relationships/customXml" Target="../ink/ink22.xml"/><Relationship Id="rId49" Type="http://schemas.openxmlformats.org/officeDocument/2006/relationships/customXml" Target="../ink/ink31.xml"/><Relationship Id="rId10" Type="http://schemas.openxmlformats.org/officeDocument/2006/relationships/image" Target="../media/image15.png"/><Relationship Id="rId19" Type="http://schemas.openxmlformats.org/officeDocument/2006/relationships/customXml" Target="../ink/ink12.xml"/><Relationship Id="rId31" Type="http://schemas.openxmlformats.org/officeDocument/2006/relationships/image" Target="../media/image22.png"/><Relationship Id="rId44" Type="http://schemas.openxmlformats.org/officeDocument/2006/relationships/customXml" Target="../ink/ink28.xml"/><Relationship Id="rId52" Type="http://schemas.openxmlformats.org/officeDocument/2006/relationships/customXml" Target="../ink/ink33.xml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customXml" Target="../ink/ink9.xml"/><Relationship Id="rId22" Type="http://schemas.openxmlformats.org/officeDocument/2006/relationships/customXml" Target="../ink/ink14.xml"/><Relationship Id="rId27" Type="http://schemas.openxmlformats.org/officeDocument/2006/relationships/image" Target="../media/image21.png"/><Relationship Id="rId30" Type="http://schemas.openxmlformats.org/officeDocument/2006/relationships/customXml" Target="../ink/ink19.xml"/><Relationship Id="rId35" Type="http://schemas.openxmlformats.org/officeDocument/2006/relationships/image" Target="../media/image24.png"/><Relationship Id="rId43" Type="http://schemas.openxmlformats.org/officeDocument/2006/relationships/customXml" Target="../ink/ink27.xml"/><Relationship Id="rId48" Type="http://schemas.openxmlformats.org/officeDocument/2006/relationships/image" Target="../media/image28.png"/><Relationship Id="rId8" Type="http://schemas.openxmlformats.org/officeDocument/2006/relationships/image" Target="../media/image14.png"/><Relationship Id="rId51" Type="http://schemas.openxmlformats.org/officeDocument/2006/relationships/customXml" Target="../ink/ink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Winking-smiley.svg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lackboard-schult%C3%BCte-3651948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iptrasmiera.blogspot.com/2016/07/listado-de-libros-de-texto-y-materiale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dult-relationship-matrimony-parent-9902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ublic-domain-images/diverse-group-of-students-working-on-project-vector-clipart.png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chult%C3%BCte-schulanfang-einschulung-260434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Smile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kids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eachball-ball-beach-summer-game-311978/" TargetMode="External"/><Relationship Id="rId7" Type="http://schemas.openxmlformats.org/officeDocument/2006/relationships/hyperlink" Target="https://commons.wikimedia.org/wiki/File:Pen_1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pixabay.com/en/hat-wool-winter-warm-pink-blue-310651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1EB75-A63D-41EF-99FE-E0B34EA1E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4" y="3053593"/>
            <a:ext cx="7896647" cy="2768367"/>
          </a:xfrm>
        </p:spPr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sz="2200" dirty="0">
              <a:latin typeface="Grundschrif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0FC7E06-E47A-4322-B377-BE777295DEF4}"/>
              </a:ext>
            </a:extLst>
          </p:cNvPr>
          <p:cNvSpPr txBox="1"/>
          <p:nvPr/>
        </p:nvSpPr>
        <p:spPr>
          <a:xfrm>
            <a:off x="687897" y="652124"/>
            <a:ext cx="8984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FFC000"/>
                </a:solidFill>
              </a:rPr>
              <a:t>HERZLICH WILLKOMMEN</a:t>
            </a:r>
          </a:p>
          <a:p>
            <a:r>
              <a:rPr lang="de-DE" sz="6000" dirty="0">
                <a:solidFill>
                  <a:srgbClr val="FFC000"/>
                </a:solidFill>
              </a:rPr>
              <a:t>zum Elternabend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430655-8C15-4FA1-A8D4-6A41DCF3BD5E}"/>
              </a:ext>
            </a:extLst>
          </p:cNvPr>
          <p:cNvSpPr txBox="1"/>
          <p:nvPr/>
        </p:nvSpPr>
        <p:spPr>
          <a:xfrm>
            <a:off x="523306" y="2835736"/>
            <a:ext cx="8565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Grundschrift" panose="00000500000000000000" pitchFamily="2" charset="0"/>
              </a:rPr>
              <a:t>Sie erhalten Informationen rund um die Kooperation zwischen</a:t>
            </a:r>
          </a:p>
          <a:p>
            <a:endParaRPr lang="de-DE" sz="2800" b="1" dirty="0">
              <a:latin typeface="Grundschrift" panose="00000500000000000000" pitchFamily="2" charset="0"/>
            </a:endParaRPr>
          </a:p>
          <a:p>
            <a:r>
              <a:rPr lang="de-DE" sz="2800" b="1" dirty="0">
                <a:latin typeface="Grundschrift" panose="00000500000000000000" pitchFamily="2" charset="0"/>
              </a:rPr>
              <a:t> Kindergarten/Kindertageseinrichtung </a:t>
            </a:r>
          </a:p>
          <a:p>
            <a:endParaRPr lang="de-DE" sz="2800" b="1" dirty="0">
              <a:latin typeface="Grundschrift" panose="00000500000000000000" pitchFamily="2" charset="0"/>
            </a:endParaRPr>
          </a:p>
          <a:p>
            <a:r>
              <a:rPr lang="de-DE" sz="2800" b="1" dirty="0">
                <a:latin typeface="Grundschrift" panose="00000500000000000000" pitchFamily="2" charset="0"/>
              </a:rPr>
              <a:t>           und Grundschule</a:t>
            </a:r>
            <a:r>
              <a:rPr lang="de-DE" sz="2800" dirty="0">
                <a:latin typeface="Grundschrif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8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0056798B-4096-45D3-9FB5-5D805690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064" y="1610687"/>
            <a:ext cx="8892330" cy="418051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rundschrift" panose="00000500000000000000" pitchFamily="2" charset="0"/>
              </a:rPr>
              <a:t>Kognitiver Bereich: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/>
                </a:solidFill>
                <a:latin typeface="Grundschrift" panose="00000500000000000000" pitchFamily="2" charset="0"/>
              </a:rPr>
              <a:t>Mengen bis 5 auf einen Blick erkennen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/>
                </a:solidFill>
                <a:latin typeface="Grundschrift" panose="00000500000000000000" pitchFamily="2" charset="0"/>
              </a:rPr>
              <a:t>in ganzen Sätzen und deutlich sprechen  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/>
                </a:solidFill>
                <a:latin typeface="Grundschrift" panose="00000500000000000000" pitchFamily="2" charset="0"/>
              </a:rPr>
              <a:t>NICHT: lesen, schreiben, rechnen können!!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r>
              <a:rPr lang="de-DE" sz="2000" dirty="0">
                <a:solidFill>
                  <a:srgbClr val="92D050"/>
                </a:solidFill>
                <a:latin typeface="Grundschrift" panose="00000500000000000000" pitchFamily="2" charset="0"/>
              </a:rPr>
              <a:t>Motivationale/emotionale Entwicklung:</a:t>
            </a:r>
          </a:p>
          <a:p>
            <a:r>
              <a:rPr lang="de-DE" sz="2000" dirty="0">
                <a:solidFill>
                  <a:schemeClr val="tx1"/>
                </a:solidFill>
                <a:latin typeface="Grundschrift" panose="00000500000000000000" pitchFamily="2" charset="0"/>
              </a:rPr>
              <a:t>-Ausdauer (bei Spielen, Geschichten hören, malen)   </a:t>
            </a:r>
          </a:p>
          <a:p>
            <a:r>
              <a:rPr lang="de-DE" sz="2000" dirty="0">
                <a:solidFill>
                  <a:schemeClr val="tx1"/>
                </a:solidFill>
                <a:latin typeface="Grundschrift" panose="00000500000000000000" pitchFamily="2" charset="0"/>
              </a:rPr>
              <a:t>-Frustrationstoleranz (verlieren können, Fehler zulassen)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/>
              </a:solidFill>
              <a:latin typeface="Grundschrift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AF211-2C43-4DE6-9C07-3D2341355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89519" y="1269375"/>
            <a:ext cx="1431720" cy="10737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64598E-E771-4952-B6AA-6F31C8A43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166070" y="5303756"/>
            <a:ext cx="1033812" cy="9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5AEDD70F-920E-577D-B0EC-1905FD81D93D}"/>
              </a:ext>
            </a:extLst>
          </p:cNvPr>
          <p:cNvSpPr/>
          <p:nvPr/>
        </p:nvSpPr>
        <p:spPr>
          <a:xfrm>
            <a:off x="4040655" y="1199408"/>
            <a:ext cx="830931" cy="972030"/>
          </a:xfrm>
          <a:prstGeom prst="triangle">
            <a:avLst>
              <a:gd name="adj" fmla="val 5552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ABF2CC25-E201-75BC-0C92-152CA59C38EF}"/>
              </a:ext>
            </a:extLst>
          </p:cNvPr>
          <p:cNvSpPr/>
          <p:nvPr/>
        </p:nvSpPr>
        <p:spPr>
          <a:xfrm rot="2824691">
            <a:off x="4807640" y="1591612"/>
            <a:ext cx="1122842" cy="1082888"/>
          </a:xfrm>
          <a:prstGeom prst="triangle">
            <a:avLst>
              <a:gd name="adj" fmla="val 4762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7A220222-0F33-93D7-8CF5-625DBFD93BBE}"/>
              </a:ext>
            </a:extLst>
          </p:cNvPr>
          <p:cNvSpPr/>
          <p:nvPr/>
        </p:nvSpPr>
        <p:spPr>
          <a:xfrm rot="18979628">
            <a:off x="3354860" y="1672530"/>
            <a:ext cx="932116" cy="863399"/>
          </a:xfrm>
          <a:prstGeom prst="triangle">
            <a:avLst>
              <a:gd name="adj" fmla="val 4668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</a:t>
            </a: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C6669336-A7E4-3B2D-756B-36A9B3B637D0}"/>
              </a:ext>
            </a:extLst>
          </p:cNvPr>
          <p:cNvSpPr/>
          <p:nvPr/>
        </p:nvSpPr>
        <p:spPr>
          <a:xfrm rot="2516450">
            <a:off x="4056048" y="2934662"/>
            <a:ext cx="1370740" cy="74417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K/W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B13D2BF3-2AE5-CC1B-44A7-47F25B6D3018}"/>
              </a:ext>
            </a:extLst>
          </p:cNvPr>
          <p:cNvSpPr/>
          <p:nvPr/>
        </p:nvSpPr>
        <p:spPr>
          <a:xfrm rot="596196">
            <a:off x="4385429" y="2419525"/>
            <a:ext cx="1257539" cy="820104"/>
          </a:xfrm>
          <a:prstGeom prst="triangle">
            <a:avLst>
              <a:gd name="adj" fmla="val 4668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615CACA5-9678-952B-170F-670B6D6E043A}"/>
              </a:ext>
            </a:extLst>
          </p:cNvPr>
          <p:cNvSpPr/>
          <p:nvPr/>
        </p:nvSpPr>
        <p:spPr>
          <a:xfrm rot="20508837">
            <a:off x="3455360" y="2390380"/>
            <a:ext cx="1034073" cy="97166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AFE88CE0-0460-E2A2-D880-59CBCA64ED26}"/>
              </a:ext>
            </a:extLst>
          </p:cNvPr>
          <p:cNvSpPr/>
          <p:nvPr/>
        </p:nvSpPr>
        <p:spPr>
          <a:xfrm rot="20270064">
            <a:off x="3135598" y="2095464"/>
            <a:ext cx="1061746" cy="871864"/>
          </a:xfrm>
          <a:prstGeom prst="triangle">
            <a:avLst>
              <a:gd name="adj" fmla="val 4668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4C1FFFB-28B3-16F6-BE4A-9F68EB21396E}"/>
              </a:ext>
            </a:extLst>
          </p:cNvPr>
          <p:cNvSpPr/>
          <p:nvPr/>
        </p:nvSpPr>
        <p:spPr>
          <a:xfrm rot="224124">
            <a:off x="4022205" y="2085579"/>
            <a:ext cx="951138" cy="93961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B25D91C-C416-2449-572B-80BBE1D055AF}"/>
                  </a:ext>
                </a:extLst>
              </p14:cNvPr>
              <p14:cNvContentPartPr/>
              <p14:nvPr/>
            </p14:nvContentPartPr>
            <p14:xfrm>
              <a:off x="4224384" y="3410352"/>
              <a:ext cx="36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B25D91C-C416-2449-572B-80BBE1D055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0384" y="330271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5EB1027-5474-511A-61FD-0157E06F1FD2}"/>
                  </a:ext>
                </a:extLst>
              </p14:cNvPr>
              <p14:cNvContentPartPr/>
              <p14:nvPr/>
            </p14:nvContentPartPr>
            <p14:xfrm>
              <a:off x="4224384" y="3410352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5EB1027-5474-511A-61FD-0157E06F1F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0384" y="330271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Sonne 24">
            <a:extLst>
              <a:ext uri="{FF2B5EF4-FFF2-40B4-BE49-F238E27FC236}">
                <a16:creationId xmlns:a16="http://schemas.microsoft.com/office/drawing/2014/main" id="{24E66AAF-B930-860B-43FA-B3831ADE686E}"/>
              </a:ext>
            </a:extLst>
          </p:cNvPr>
          <p:cNvSpPr/>
          <p:nvPr/>
        </p:nvSpPr>
        <p:spPr>
          <a:xfrm>
            <a:off x="5997962" y="200515"/>
            <a:ext cx="2724912" cy="235555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Lob</a:t>
            </a:r>
          </a:p>
        </p:txBody>
      </p:sp>
      <p:sp>
        <p:nvSpPr>
          <p:cNvPr id="26" name="Wolke 25">
            <a:extLst>
              <a:ext uri="{FF2B5EF4-FFF2-40B4-BE49-F238E27FC236}">
                <a16:creationId xmlns:a16="http://schemas.microsoft.com/office/drawing/2014/main" id="{BEC5BCD4-CC99-3577-8C6A-97FFC0CCE8CA}"/>
              </a:ext>
            </a:extLst>
          </p:cNvPr>
          <p:cNvSpPr/>
          <p:nvPr/>
        </p:nvSpPr>
        <p:spPr>
          <a:xfrm>
            <a:off x="477393" y="783243"/>
            <a:ext cx="2251048" cy="1664109"/>
          </a:xfrm>
          <a:prstGeom prst="cloud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Wechsel der Arbeitsform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45C9021B-952E-337F-5083-79E740FED85D}"/>
              </a:ext>
            </a:extLst>
          </p:cNvPr>
          <p:cNvCxnSpPr>
            <a:cxnSpLocks/>
          </p:cNvCxnSpPr>
          <p:nvPr/>
        </p:nvCxnSpPr>
        <p:spPr>
          <a:xfrm>
            <a:off x="1250816" y="2310237"/>
            <a:ext cx="908749" cy="194554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8E962723-0B9C-9C6A-C767-4F8DD3AF52FE}"/>
              </a:ext>
            </a:extLst>
          </p:cNvPr>
          <p:cNvCxnSpPr>
            <a:cxnSpLocks/>
          </p:cNvCxnSpPr>
          <p:nvPr/>
        </p:nvCxnSpPr>
        <p:spPr>
          <a:xfrm>
            <a:off x="2005896" y="2359035"/>
            <a:ext cx="658368" cy="166410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52B55DFC-D6FA-5D32-F29A-9810C16005AF}"/>
              </a:ext>
            </a:extLst>
          </p:cNvPr>
          <p:cNvCxnSpPr>
            <a:cxnSpLocks/>
          </p:cNvCxnSpPr>
          <p:nvPr/>
        </p:nvCxnSpPr>
        <p:spPr>
          <a:xfrm>
            <a:off x="2257878" y="2378663"/>
            <a:ext cx="658368" cy="166410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57561A45-D863-10C9-CBFF-F1210C019FFE}"/>
              </a:ext>
            </a:extLst>
          </p:cNvPr>
          <p:cNvCxnSpPr>
            <a:cxnSpLocks/>
          </p:cNvCxnSpPr>
          <p:nvPr/>
        </p:nvCxnSpPr>
        <p:spPr>
          <a:xfrm>
            <a:off x="1100515" y="2331021"/>
            <a:ext cx="658368" cy="166410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Bogen 36">
            <a:extLst>
              <a:ext uri="{FF2B5EF4-FFF2-40B4-BE49-F238E27FC236}">
                <a16:creationId xmlns:a16="http://schemas.microsoft.com/office/drawing/2014/main" id="{781E88B9-A7E6-82F5-188D-ADE3BFFE7A74}"/>
              </a:ext>
            </a:extLst>
          </p:cNvPr>
          <p:cNvSpPr/>
          <p:nvPr/>
        </p:nvSpPr>
        <p:spPr>
          <a:xfrm>
            <a:off x="9262872" y="357530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C99CE6A2-6396-DAAA-6F77-592E9DEEF44C}"/>
              </a:ext>
            </a:extLst>
          </p:cNvPr>
          <p:cNvCxnSpPr>
            <a:cxnSpLocks/>
          </p:cNvCxnSpPr>
          <p:nvPr/>
        </p:nvCxnSpPr>
        <p:spPr>
          <a:xfrm>
            <a:off x="1728216" y="2450691"/>
            <a:ext cx="658368" cy="166410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BF07702-5678-CD87-37C0-ADF029F3619A}"/>
                  </a:ext>
                </a:extLst>
              </p14:cNvPr>
              <p14:cNvContentPartPr/>
              <p14:nvPr/>
            </p14:nvContentPartPr>
            <p14:xfrm>
              <a:off x="8211024" y="3958992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BF07702-5678-CD87-37C0-ADF029F361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7384" y="385099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3BD68F1-77B8-7F07-88D0-B3A8BA30A78B}"/>
                  </a:ext>
                </a:extLst>
              </p14:cNvPr>
              <p14:cNvContentPartPr/>
              <p14:nvPr/>
            </p14:nvContentPartPr>
            <p14:xfrm>
              <a:off x="8211024" y="2447352"/>
              <a:ext cx="2260800" cy="15120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3BD68F1-77B8-7F07-88D0-B3A8BA30A7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7384" y="2339352"/>
                <a:ext cx="2368440" cy="17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4FBFEB8-3EEB-7E72-3719-6E40EBA21A0B}"/>
                  </a:ext>
                </a:extLst>
              </p14:cNvPr>
              <p14:cNvContentPartPr/>
              <p14:nvPr/>
            </p14:nvContentPartPr>
            <p14:xfrm>
              <a:off x="9477432" y="2544003"/>
              <a:ext cx="1399680" cy="17467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4FBFEB8-3EEB-7E72-3719-6E40EBA21A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23432" y="2436003"/>
                <a:ext cx="1507320" cy="19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D3CA1C9-39F0-1AA9-90D7-E2A492A94D55}"/>
                  </a:ext>
                </a:extLst>
              </p14:cNvPr>
              <p14:cNvContentPartPr/>
              <p14:nvPr/>
            </p14:nvContentPartPr>
            <p14:xfrm>
              <a:off x="9280584" y="3702672"/>
              <a:ext cx="360" cy="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D3CA1C9-39F0-1AA9-90D7-E2A492A94D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26944" y="35950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FC1B845-61A4-BA63-3AFE-6333439168A2}"/>
                  </a:ext>
                </a:extLst>
              </p14:cNvPr>
              <p14:cNvContentPartPr/>
              <p14:nvPr/>
            </p14:nvContentPartPr>
            <p14:xfrm>
              <a:off x="9280584" y="3702672"/>
              <a:ext cx="360" cy="3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FC1B845-61A4-BA63-3AFE-6333439168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26944" y="35950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200B169-B610-04CE-BCAF-B9D467EAF88F}"/>
                  </a:ext>
                </a:extLst>
              </p14:cNvPr>
              <p14:cNvContentPartPr/>
              <p14:nvPr/>
            </p14:nvContentPartPr>
            <p14:xfrm>
              <a:off x="9920664" y="3008232"/>
              <a:ext cx="360" cy="3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200B169-B610-04CE-BCAF-B9D467EAF8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67024" y="29002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2EF3E8F-CD00-8799-A186-9843AEFADFC9}"/>
                  </a:ext>
                </a:extLst>
              </p14:cNvPr>
              <p14:cNvContentPartPr/>
              <p14:nvPr/>
            </p14:nvContentPartPr>
            <p14:xfrm>
              <a:off x="9920664" y="3008232"/>
              <a:ext cx="360" cy="3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2EF3E8F-CD00-8799-A186-9843AEFADF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67024" y="29002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324003B-5CC6-385C-2537-4BFAAE2B7777}"/>
                  </a:ext>
                </a:extLst>
              </p14:cNvPr>
              <p14:cNvContentPartPr/>
              <p14:nvPr/>
            </p14:nvContentPartPr>
            <p14:xfrm>
              <a:off x="9920664" y="3008232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324003B-5CC6-385C-2537-4BFAAE2B77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67024" y="29002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66561F7-CFF5-6826-D409-DE33B64D5F78}"/>
                  </a:ext>
                </a:extLst>
              </p14:cNvPr>
              <p14:cNvContentPartPr/>
              <p14:nvPr/>
            </p14:nvContentPartPr>
            <p14:xfrm>
              <a:off x="7515864" y="3940632"/>
              <a:ext cx="360" cy="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66561F7-CFF5-6826-D409-DE33B64D5F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62224" y="38326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45ADF81-F331-3016-13B8-C792759233BC}"/>
                  </a:ext>
                </a:extLst>
              </p14:cNvPr>
              <p14:cNvContentPartPr/>
              <p14:nvPr/>
            </p14:nvContentPartPr>
            <p14:xfrm>
              <a:off x="7515864" y="3940632"/>
              <a:ext cx="360" cy="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45ADF81-F331-3016-13B8-C79275923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62224" y="38326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EB91E58-667C-9332-D470-20CAB051E4B5}"/>
                  </a:ext>
                </a:extLst>
              </p14:cNvPr>
              <p14:cNvContentPartPr/>
              <p14:nvPr/>
            </p14:nvContentPartPr>
            <p14:xfrm>
              <a:off x="5467824" y="4653792"/>
              <a:ext cx="360" cy="3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EB91E58-667C-9332-D470-20CAB051E4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9824" y="454615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9EC9D6C-BB50-61FC-4457-10FFE73E8F57}"/>
                  </a:ext>
                </a:extLst>
              </p14:cNvPr>
              <p14:cNvContentPartPr/>
              <p14:nvPr/>
            </p14:nvContentPartPr>
            <p14:xfrm>
              <a:off x="5577624" y="4562352"/>
              <a:ext cx="360" cy="3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9EC9D6C-BB50-61FC-4457-10FFE73E8F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8624" y="45533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8E4E9F9-5570-7162-82A5-A8EB0D8F870E}"/>
                  </a:ext>
                </a:extLst>
              </p14:cNvPr>
              <p14:cNvContentPartPr/>
              <p14:nvPr/>
            </p14:nvContentPartPr>
            <p14:xfrm>
              <a:off x="3006864" y="3520224"/>
              <a:ext cx="1310040" cy="32166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8E4E9F9-5570-7162-82A5-A8EB0D8F870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53224" y="3412224"/>
                <a:ext cx="1417680" cy="34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E931BC3-F1B6-6B03-8FD7-EC35C777F818}"/>
                  </a:ext>
                </a:extLst>
              </p14:cNvPr>
              <p14:cNvContentPartPr/>
              <p14:nvPr/>
            </p14:nvContentPartPr>
            <p14:xfrm>
              <a:off x="4233024" y="4409064"/>
              <a:ext cx="1474920" cy="16167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E931BC3-F1B6-6B03-8FD7-EC35C777F8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79384" y="4301424"/>
                <a:ext cx="1582560" cy="18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F701FF9-B12D-28E2-AB95-87DE9E5EF758}"/>
                  </a:ext>
                </a:extLst>
              </p14:cNvPr>
              <p14:cNvContentPartPr/>
              <p14:nvPr/>
            </p14:nvContentPartPr>
            <p14:xfrm>
              <a:off x="5248224" y="4873464"/>
              <a:ext cx="360" cy="3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F701FF9-B12D-28E2-AB95-87DE9E5EF7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4224" y="47654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120CC91-BFE1-8162-DD0D-51C8ACEBDD59}"/>
                  </a:ext>
                </a:extLst>
              </p14:cNvPr>
              <p14:cNvContentPartPr/>
              <p14:nvPr/>
            </p14:nvContentPartPr>
            <p14:xfrm>
              <a:off x="5248224" y="4873464"/>
              <a:ext cx="360" cy="3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120CC91-BFE1-8162-DD0D-51C8ACEBDD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4224" y="47654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C56506D-DF63-71ED-ABB0-89F44ECC04F0}"/>
                  </a:ext>
                </a:extLst>
              </p14:cNvPr>
              <p14:cNvContentPartPr/>
              <p14:nvPr/>
            </p14:nvContentPartPr>
            <p14:xfrm>
              <a:off x="4903704" y="4873464"/>
              <a:ext cx="344880" cy="3477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C56506D-DF63-71ED-ABB0-89F44ECC04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50064" y="4765464"/>
                <a:ext cx="45252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C60E103-87CA-84FC-51D9-DDF1D155B240}"/>
                  </a:ext>
                </a:extLst>
              </p14:cNvPr>
              <p14:cNvContentPartPr/>
              <p14:nvPr/>
            </p14:nvContentPartPr>
            <p14:xfrm>
              <a:off x="4909824" y="4744944"/>
              <a:ext cx="447480" cy="4852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C60E103-87CA-84FC-51D9-DDF1D155B24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56184" y="4637304"/>
                <a:ext cx="55512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88E8AA7-53E5-2E0F-DB4B-F14475522052}"/>
                  </a:ext>
                </a:extLst>
              </p14:cNvPr>
              <p14:cNvContentPartPr/>
              <p14:nvPr/>
            </p14:nvContentPartPr>
            <p14:xfrm>
              <a:off x="4828104" y="4703544"/>
              <a:ext cx="780480" cy="446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88E8AA7-53E5-2E0F-DB4B-F1447552205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74104" y="4595904"/>
                <a:ext cx="888120" cy="66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2CF76518-8C7F-1C9E-C74B-61722A26F81A}"/>
              </a:ext>
            </a:extLst>
          </p:cNvPr>
          <p:cNvGrpSpPr/>
          <p:nvPr/>
        </p:nvGrpSpPr>
        <p:grpSpPr>
          <a:xfrm>
            <a:off x="2203344" y="6803064"/>
            <a:ext cx="360" cy="360"/>
            <a:chOff x="2203344" y="680306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B3654D7-D957-7DD7-1FF9-433958F3C239}"/>
                    </a:ext>
                  </a:extLst>
                </p14:cNvPr>
                <p14:cNvContentPartPr/>
                <p14:nvPr/>
              </p14:nvContentPartPr>
              <p14:xfrm>
                <a:off x="2203344" y="6803064"/>
                <a:ext cx="360" cy="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B3654D7-D957-7DD7-1FF9-433958F3C2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94704" y="67940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6710EBE-009A-9F0C-7375-02A6F164A3EC}"/>
                    </a:ext>
                  </a:extLst>
                </p14:cNvPr>
                <p14:cNvContentPartPr/>
                <p14:nvPr/>
              </p14:nvContentPartPr>
              <p14:xfrm>
                <a:off x="2203344" y="6803064"/>
                <a:ext cx="36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6710EBE-009A-9F0C-7375-02A6F164A3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94704" y="67940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5" name="Textfeld 84">
            <a:extLst>
              <a:ext uri="{FF2B5EF4-FFF2-40B4-BE49-F238E27FC236}">
                <a16:creationId xmlns:a16="http://schemas.microsoft.com/office/drawing/2014/main" id="{2CE88C4B-EA4B-47AA-9795-5D7E282D7FE7}"/>
              </a:ext>
            </a:extLst>
          </p:cNvPr>
          <p:cNvSpPr txBox="1"/>
          <p:nvPr/>
        </p:nvSpPr>
        <p:spPr>
          <a:xfrm>
            <a:off x="760392" y="5842086"/>
            <a:ext cx="941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singen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erzählen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spielen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</a:t>
            </a: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musizieren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hören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betrachten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malen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sich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bewegen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9326ABE-02DE-53FF-350D-383914D6BBD6}"/>
                  </a:ext>
                </a:extLst>
              </p14:cNvPr>
              <p14:cNvContentPartPr/>
              <p14:nvPr/>
            </p14:nvContentPartPr>
            <p14:xfrm>
              <a:off x="9438984" y="1800864"/>
              <a:ext cx="829440" cy="8863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9326ABE-02DE-53FF-350D-383914D6BBD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85344" y="1693224"/>
                <a:ext cx="93708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D3486C3-CEF4-6C6A-ED39-41ABB7C0C322}"/>
                  </a:ext>
                </a:extLst>
              </p14:cNvPr>
              <p14:cNvContentPartPr/>
              <p14:nvPr/>
            </p14:nvContentPartPr>
            <p14:xfrm>
              <a:off x="10122264" y="2002104"/>
              <a:ext cx="360" cy="3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D3486C3-CEF4-6C6A-ED39-41ABB7C0C3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8264" y="18944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587C7E4-FDBF-04AA-DCD4-D0BC3624BD57}"/>
                  </a:ext>
                </a:extLst>
              </p14:cNvPr>
              <p14:cNvContentPartPr/>
              <p14:nvPr/>
            </p14:nvContentPartPr>
            <p14:xfrm>
              <a:off x="10122264" y="2002104"/>
              <a:ext cx="360" cy="3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587C7E4-FDBF-04AA-DCD4-D0BC3624BD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8264" y="18944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9FB775B-56A7-793E-B877-69E5A31965F6}"/>
                  </a:ext>
                </a:extLst>
              </p14:cNvPr>
              <p14:cNvContentPartPr/>
              <p14:nvPr/>
            </p14:nvContentPartPr>
            <p14:xfrm>
              <a:off x="10122264" y="2002104"/>
              <a:ext cx="360" cy="3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9FB775B-56A7-793E-B877-69E5A31965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8264" y="18944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B8B6D84-26AA-BEDE-DC1C-75DC26AE7B32}"/>
                  </a:ext>
                </a:extLst>
              </p14:cNvPr>
              <p14:cNvContentPartPr/>
              <p14:nvPr/>
            </p14:nvContentPartPr>
            <p14:xfrm>
              <a:off x="8313264" y="2002104"/>
              <a:ext cx="1809360" cy="13734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B8B6D84-26AA-BEDE-DC1C-75DC26AE7B3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59264" y="1894464"/>
                <a:ext cx="1917000" cy="15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B87328B-705F-24F2-9C9E-4AC0BA0AB094}"/>
                  </a:ext>
                </a:extLst>
              </p14:cNvPr>
              <p14:cNvContentPartPr/>
              <p14:nvPr/>
            </p14:nvContentPartPr>
            <p14:xfrm>
              <a:off x="8649864" y="3282264"/>
              <a:ext cx="360" cy="36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B87328B-705F-24F2-9C9E-4AC0BA0AB0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6224" y="317462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09FDE58-7E71-6599-AB28-44C48EA9F661}"/>
                  </a:ext>
                </a:extLst>
              </p14:cNvPr>
              <p14:cNvContentPartPr/>
              <p14:nvPr/>
            </p14:nvContentPartPr>
            <p14:xfrm>
              <a:off x="8330544" y="2516222"/>
              <a:ext cx="1132920" cy="9694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09FDE58-7E71-6599-AB28-44C48EA9F66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76904" y="2408582"/>
                <a:ext cx="124056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A7F58B5-FE32-652F-0A2B-91281ECA82A1}"/>
                  </a:ext>
                </a:extLst>
              </p14:cNvPr>
              <p14:cNvContentPartPr/>
              <p14:nvPr/>
            </p14:nvContentPartPr>
            <p14:xfrm>
              <a:off x="8421264" y="2605464"/>
              <a:ext cx="1079280" cy="9432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A7F58B5-FE32-652F-0A2B-91281ECA8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67624" y="2497824"/>
                <a:ext cx="118692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D1A9702A-AD9A-DA99-729C-F8914C6AD495}"/>
                  </a:ext>
                </a:extLst>
              </p14:cNvPr>
              <p14:cNvContentPartPr/>
              <p14:nvPr/>
            </p14:nvContentPartPr>
            <p14:xfrm>
              <a:off x="9481824" y="2834424"/>
              <a:ext cx="360" cy="3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D1A9702A-AD9A-DA99-729C-F8914C6AD4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7824" y="2726424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98" name="Pfeil: nach links gekrümmt 97">
            <a:extLst>
              <a:ext uri="{FF2B5EF4-FFF2-40B4-BE49-F238E27FC236}">
                <a16:creationId xmlns:a16="http://schemas.microsoft.com/office/drawing/2014/main" id="{258A0EB3-037B-568B-EABA-0D42B6E6D7A5}"/>
              </a:ext>
            </a:extLst>
          </p:cNvPr>
          <p:cNvSpPr/>
          <p:nvPr/>
        </p:nvSpPr>
        <p:spPr>
          <a:xfrm rot="4227588">
            <a:off x="7721478" y="1623695"/>
            <a:ext cx="835582" cy="3451967"/>
          </a:xfrm>
          <a:prstGeom prst="curved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B0574DE-7495-7915-D123-83C84AF05C47}"/>
                  </a:ext>
                </a:extLst>
              </p14:cNvPr>
              <p14:cNvContentPartPr/>
              <p14:nvPr/>
            </p14:nvContentPartPr>
            <p14:xfrm>
              <a:off x="6626428" y="3260281"/>
              <a:ext cx="1079500" cy="942975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B0574DE-7495-7915-D123-83C84AF05C4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72399" y="3152307"/>
                <a:ext cx="1187198" cy="1158564"/>
              </a:xfrm>
              <a:prstGeom prst="rect">
                <a:avLst/>
              </a:prstGeom>
            </p:spPr>
          </p:pic>
        </mc:Fallback>
      </mc:AlternateContent>
      <p:sp>
        <p:nvSpPr>
          <p:cNvPr id="101" name="Pfeil: nach links gekrümmt 100">
            <a:extLst>
              <a:ext uri="{FF2B5EF4-FFF2-40B4-BE49-F238E27FC236}">
                <a16:creationId xmlns:a16="http://schemas.microsoft.com/office/drawing/2014/main" id="{5FF59229-E3A8-72EF-8CE2-B7F1DBA1831D}"/>
              </a:ext>
            </a:extLst>
          </p:cNvPr>
          <p:cNvSpPr/>
          <p:nvPr/>
        </p:nvSpPr>
        <p:spPr>
          <a:xfrm rot="4227588">
            <a:off x="8684237" y="1304765"/>
            <a:ext cx="871137" cy="3620664"/>
          </a:xfrm>
          <a:prstGeom prst="curved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BD507717-A9F9-F416-44D5-756F11EB9772}"/>
              </a:ext>
            </a:extLst>
          </p:cNvPr>
          <p:cNvSpPr txBox="1"/>
          <p:nvPr/>
        </p:nvSpPr>
        <p:spPr>
          <a:xfrm>
            <a:off x="7925727" y="3246636"/>
            <a:ext cx="283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Regeln</a:t>
            </a:r>
          </a:p>
          <a:p>
            <a:r>
              <a:rPr lang="de-DE" b="1" dirty="0">
                <a:solidFill>
                  <a:schemeClr val="bg1"/>
                </a:solidFill>
              </a:rPr>
              <a:t>               Pflichten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B75E046-3B11-6CD9-9263-5DF9C9CA12A7}"/>
              </a:ext>
            </a:extLst>
          </p:cNvPr>
          <p:cNvSpPr txBox="1"/>
          <p:nvPr/>
        </p:nvSpPr>
        <p:spPr>
          <a:xfrm>
            <a:off x="1728216" y="54577"/>
            <a:ext cx="5184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Am Anfang der Schulzeit-Anfangsunterricht</a:t>
            </a:r>
          </a:p>
        </p:txBody>
      </p:sp>
    </p:spTree>
    <p:extLst>
      <p:ext uri="{BB962C8B-B14F-4D97-AF65-F5344CB8AC3E}">
        <p14:creationId xmlns:p14="http://schemas.microsoft.com/office/powerpoint/2010/main" val="3380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85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252A0-F351-43AA-A162-2E152D7F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20785"/>
            <a:ext cx="8534400" cy="511730"/>
          </a:xfrm>
        </p:spPr>
        <p:txBody>
          <a:bodyPr>
            <a:normAutofit fontScale="90000"/>
          </a:bodyPr>
          <a:lstStyle/>
          <a:p>
            <a:r>
              <a:rPr lang="de-DE" dirty="0"/>
              <a:t>„Schulfähige“ </a:t>
            </a:r>
            <a:r>
              <a:rPr lang="de-DE" dirty="0" smtClean="0"/>
              <a:t>Eltern…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004E6D-8FA7-4ECD-AD23-0714240C2642}"/>
              </a:ext>
            </a:extLst>
          </p:cNvPr>
          <p:cNvSpPr txBox="1"/>
          <p:nvPr/>
        </p:nvSpPr>
        <p:spPr>
          <a:xfrm>
            <a:off x="1147587" y="885759"/>
            <a:ext cx="81693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Grundschrift" panose="00000500000000000000" pitchFamily="2" charset="0"/>
            </a:endParaRP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…trauen ihrem Kind etwas zu und fördern die Selbständigkeit.</a:t>
            </a: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…spielen </a:t>
            </a:r>
            <a:r>
              <a:rPr lang="de-DE" sz="2000" dirty="0" err="1">
                <a:latin typeface="Grundschrift" panose="00000500000000000000" pitchFamily="2" charset="0"/>
              </a:rPr>
              <a:t>Brett-oder</a:t>
            </a:r>
            <a:r>
              <a:rPr lang="de-DE" sz="2000" dirty="0">
                <a:latin typeface="Grundschrift" panose="00000500000000000000" pitchFamily="2" charset="0"/>
              </a:rPr>
              <a:t> Kartenspiele mit dem Kind.</a:t>
            </a: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…vergleichen ihr Kind nicht mit anderen Kindern.</a:t>
            </a: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…übertragen dem Kind kleine Aufgaben.</a:t>
            </a: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…gehen mit dem Kind nach draußen.</a:t>
            </a: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…erfüllen ihrem Kind nicht jeden Wunsch, sondern sind konsequent.</a:t>
            </a: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…loben ihr Kind.</a:t>
            </a:r>
          </a:p>
          <a:p>
            <a:endParaRPr lang="de-DE" sz="2000" dirty="0">
              <a:latin typeface="Grundschrift" panose="00000500000000000000" pitchFamily="2" charset="0"/>
            </a:endParaRPr>
          </a:p>
          <a:p>
            <a:r>
              <a:rPr lang="de-DE" sz="2000" dirty="0">
                <a:latin typeface="Grundschrift" panose="00000500000000000000" pitchFamily="2" charset="0"/>
              </a:rPr>
              <a:t>…freuen sich mit ihrem Kind auf die Schule.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2F9B27D-F7D4-4D17-9B5D-E4B8A24D7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6438988" y="79405"/>
            <a:ext cx="1425289" cy="142528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DE6B0D5-75C3-4F28-9265-57DC12E17A60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en.wikipedia.org/wiki/Smiley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8C9E683-EFD6-4F35-9352-C5E1B3A4B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404059" y="3062501"/>
            <a:ext cx="2269222" cy="22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Haben Sie Noch Fragen?</a:t>
            </a:r>
          </a:p>
        </p:txBody>
      </p:sp>
      <p:pic>
        <p:nvPicPr>
          <p:cNvPr id="2050" name="Picture 2" descr="Bildergebnis für lizenzfreie bilder clipart frage">
            <a:extLst>
              <a:ext uri="{FF2B5EF4-FFF2-40B4-BE49-F238E27FC236}">
                <a16:creationId xmlns:a16="http://schemas.microsoft.com/office/drawing/2014/main" id="{1D5E94EB-0D90-466D-96B7-99065C4F2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94" y="933350"/>
            <a:ext cx="3171842" cy="3078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0C6EBC5-7C55-428D-8F1C-9B679A7E4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226624">
            <a:off x="2143014" y="-967157"/>
            <a:ext cx="6081376" cy="8591714"/>
          </a:xfrm>
        </p:spPr>
      </p:pic>
    </p:spTree>
    <p:extLst>
      <p:ext uri="{BB962C8B-B14F-4D97-AF65-F5344CB8AC3E}">
        <p14:creationId xmlns:p14="http://schemas.microsoft.com/office/powerpoint/2010/main" val="23330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5DC38-1C54-4AAF-9027-BADA4AAC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722" y="1080083"/>
            <a:ext cx="6241409" cy="4498596"/>
          </a:xfrm>
        </p:spPr>
        <p:txBody>
          <a:bodyPr>
            <a:normAutofit fontScale="90000"/>
          </a:bodyPr>
          <a:lstStyle/>
          <a:p>
            <a:r>
              <a:rPr lang="de-DE" sz="7200" dirty="0">
                <a:latin typeface="Grundschrift" panose="00000500000000000000" pitchFamily="2" charset="0"/>
              </a:rPr>
              <a:t>Danke</a:t>
            </a:r>
            <a:r>
              <a:rPr lang="de-DE" dirty="0">
                <a:latin typeface="Grundschrift" panose="00000500000000000000" pitchFamily="2" charset="0"/>
              </a:rPr>
              <a:t> </a:t>
            </a:r>
            <a:br>
              <a:rPr lang="de-DE" dirty="0"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>für Ihre Aufmerksamkeit</a:t>
            </a:r>
            <a:br>
              <a:rPr lang="de-DE" dirty="0"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/>
            </a:r>
            <a:br>
              <a:rPr lang="de-DE" dirty="0"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>Ihre Kooperationslehrerinnen </a:t>
            </a:r>
            <a:br>
              <a:rPr lang="de-DE" dirty="0"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/>
            </a:r>
            <a:br>
              <a:rPr lang="de-DE" dirty="0"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>der </a:t>
            </a:r>
            <a:r>
              <a:rPr lang="de-DE" dirty="0" err="1">
                <a:latin typeface="Grundschrift" panose="00000500000000000000" pitchFamily="2" charset="0"/>
              </a:rPr>
              <a:t>Trossinger</a:t>
            </a:r>
            <a:r>
              <a:rPr lang="de-DE" dirty="0">
                <a:latin typeface="Grundschrift" panose="00000500000000000000" pitchFamily="2" charset="0"/>
              </a:rPr>
              <a:t> Grundschulen</a:t>
            </a:r>
            <a:br>
              <a:rPr lang="de-DE" dirty="0">
                <a:latin typeface="Grundschrift" panose="00000500000000000000" pitchFamily="2" charset="0"/>
              </a:rPr>
            </a:br>
            <a:endParaRPr lang="de-DE" dirty="0">
              <a:latin typeface="Grundschrift" panose="000005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168691-0CA3-449B-91B6-B4B24A81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0452" y="2171971"/>
            <a:ext cx="3559728" cy="25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16EB3-6EB2-4DE6-B6B5-C429B27B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602401" cy="61722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de-DE" sz="7000" dirty="0">
                <a:solidFill>
                  <a:schemeClr val="tx1"/>
                </a:solidFill>
                <a:latin typeface="Grundschrift" panose="00000500000000000000" pitchFamily="2" charset="0"/>
              </a:rPr>
              <a:t>Beteiligte an der Kooperation</a:t>
            </a:r>
          </a:p>
          <a:p>
            <a:pPr marL="0" indent="0" algn="ctr">
              <a:buNone/>
            </a:pPr>
            <a:r>
              <a:rPr lang="de-DE" sz="7000" dirty="0">
                <a:solidFill>
                  <a:schemeClr val="tx1"/>
                </a:solidFill>
                <a:latin typeface="Grundschrift" panose="00000500000000000000" pitchFamily="2" charset="0"/>
              </a:rPr>
              <a:t>           und damit verbundene Aufgaben:</a:t>
            </a:r>
          </a:p>
          <a:p>
            <a:pPr marL="0" indent="0">
              <a:buNone/>
            </a:pPr>
            <a:r>
              <a:rPr lang="de-DE" sz="7000" dirty="0">
                <a:solidFill>
                  <a:schemeClr val="tx1"/>
                </a:solidFill>
                <a:latin typeface="Grundschrift" panose="00000500000000000000" pitchFamily="2" charset="0"/>
              </a:rPr>
              <a:t>Die Kooperationslehrkraft und….</a:t>
            </a:r>
          </a:p>
          <a:p>
            <a:pPr marL="0" indent="0">
              <a:buNone/>
            </a:pPr>
            <a:endParaRPr lang="de-DE" sz="70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7300" dirty="0">
                <a:solidFill>
                  <a:schemeClr val="tx1"/>
                </a:solidFill>
                <a:latin typeface="Grundschrift" panose="00000500000000000000" pitchFamily="2" charset="0"/>
              </a:rPr>
              <a:t>Das Kind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-gegenseitiges Kennenlernen               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-Vorurteile abbauen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-bruchlosen Übergang ermöglichen</a:t>
            </a:r>
          </a:p>
          <a:p>
            <a:pPr marL="0" indent="0">
              <a:buNone/>
            </a:pPr>
            <a:endParaRPr lang="de-DE" sz="40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NICHT: Förderung im Sinne einer Vorschule!</a:t>
            </a: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pPr marL="0" indent="0" algn="r">
              <a:buNone/>
            </a:pPr>
            <a:r>
              <a:rPr lang="de-DE" sz="6700" dirty="0">
                <a:solidFill>
                  <a:schemeClr val="tx1"/>
                </a:solidFill>
                <a:latin typeface="Grundschrift" panose="00000500000000000000" pitchFamily="2" charset="0"/>
              </a:rPr>
              <a:t>Die Erzieher/in</a:t>
            </a:r>
          </a:p>
          <a:p>
            <a:pPr marL="0" indent="0" algn="r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-Kennenlernen/Austausch über Konzepte</a:t>
            </a:r>
          </a:p>
          <a:p>
            <a:pPr marL="0" indent="0" algn="r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-gemeinsame Beratung über Schulfähigkeit</a:t>
            </a:r>
          </a:p>
          <a:p>
            <a:pPr marL="0" indent="0" algn="r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-frühzeitige Fördermaßnahmen besprechen</a:t>
            </a:r>
          </a:p>
          <a:p>
            <a:pPr marL="0" indent="0" algn="r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-Vermeidung von Fehleinschätzungen</a:t>
            </a:r>
          </a:p>
          <a:p>
            <a:pPr marL="0" indent="0" algn="r">
              <a:buNone/>
            </a:pPr>
            <a:r>
              <a:rPr lang="de-DE" sz="4000" dirty="0">
                <a:solidFill>
                  <a:schemeClr val="tx1"/>
                </a:solidFill>
                <a:latin typeface="Grundschrift" panose="00000500000000000000" pitchFamily="2" charset="0"/>
              </a:rPr>
              <a:t>-gegenseitige Information/gemeinsame Fortbildung</a:t>
            </a:r>
          </a:p>
          <a:p>
            <a:pPr marL="0" indent="0" algn="r">
              <a:buNone/>
            </a:pPr>
            <a:endParaRPr lang="de-DE" sz="28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pPr marL="0" indent="0" algn="r">
              <a:buNone/>
            </a:pPr>
            <a:r>
              <a:rPr lang="de-DE" sz="2800" dirty="0">
                <a:solidFill>
                  <a:schemeClr val="tx1"/>
                </a:solidFill>
                <a:latin typeface="Grundschrift" panose="00000500000000000000" pitchFamily="2" charset="0"/>
              </a:rPr>
              <a:t> 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2C32830-EA68-417C-B876-8646DD329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839049" y="2021746"/>
            <a:ext cx="1534403" cy="13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6EDEA4-1697-4753-ACAD-71595AFB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58" y="249572"/>
            <a:ext cx="8534400" cy="5347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  <a:latin typeface="Grundschrift" panose="00000500000000000000" pitchFamily="2" charset="0"/>
              </a:rPr>
              <a:t>Die Eltern                      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Grundschrift" panose="00000500000000000000" pitchFamily="2" charset="0"/>
              </a:rPr>
              <a:t>-Information und Beratung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Grundschrift" panose="00000500000000000000" pitchFamily="2" charset="0"/>
              </a:rPr>
              <a:t>-gemeinsame Beratung über Schulfähigkeit/Einschulung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Grundschrift" panose="00000500000000000000" pitchFamily="2" charset="0"/>
              </a:rPr>
              <a:t>NICHT: Entscheidung über Einschulung!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Grundschrift" panose="00000500000000000000" pitchFamily="2" charset="0"/>
              </a:rPr>
              <a:t>Die </a:t>
            </a:r>
            <a:r>
              <a:rPr lang="de-DE" sz="3200" dirty="0">
                <a:solidFill>
                  <a:schemeClr val="tx1"/>
                </a:solidFill>
                <a:latin typeface="Grundschrift" panose="00000500000000000000" pitchFamily="2" charset="0"/>
              </a:rPr>
              <a:t>Kooperationslehrkraft</a:t>
            </a:r>
            <a:r>
              <a:rPr lang="de-DE" sz="1800" dirty="0">
                <a:solidFill>
                  <a:schemeClr val="tx1"/>
                </a:solidFill>
                <a:latin typeface="Grundschrift" panose="00000500000000000000" pitchFamily="2" charset="0"/>
              </a:rPr>
              <a:t> sammelt alle gewonnenen Erkenntnisse und gibt sie an die betreffende Schulleitung weiter.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  <a:latin typeface="Grundschrift" panose="00000500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5F9BE5-00EF-4E22-BF2A-A84D25C72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04964" y="342507"/>
            <a:ext cx="2946448" cy="25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21763-04A3-42A1-88CB-30B7B31F0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32" y="685800"/>
            <a:ext cx="9613784" cy="1134612"/>
          </a:xfrm>
        </p:spPr>
        <p:txBody>
          <a:bodyPr>
            <a:normAutofit fontScale="90000"/>
          </a:bodyPr>
          <a:lstStyle/>
          <a:p>
            <a:r>
              <a:rPr lang="de-DE" dirty="0"/>
              <a:t>Ablauf der Kooperation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60A872-4119-4D17-B79E-E15178CCD7DC}"/>
              </a:ext>
            </a:extLst>
          </p:cNvPr>
          <p:cNvSpPr txBox="1"/>
          <p:nvPr/>
        </p:nvSpPr>
        <p:spPr>
          <a:xfrm>
            <a:off x="1023456" y="1543575"/>
            <a:ext cx="74745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rundschrift" panose="00000500000000000000" pitchFamily="2" charset="0"/>
              </a:rPr>
              <a:t>Besuche der Lehrkraft im Kindergarten: </a:t>
            </a:r>
          </a:p>
          <a:p>
            <a:r>
              <a:rPr lang="de-DE" dirty="0">
                <a:latin typeface="Grundschrift" panose="00000500000000000000" pitchFamily="2" charset="0"/>
              </a:rPr>
              <a:t>Hospitation, Kleingruppenarbeit, Morgenkreis</a:t>
            </a:r>
          </a:p>
          <a:p>
            <a:r>
              <a:rPr lang="de-DE" dirty="0">
                <a:latin typeface="Grundschrift" panose="00000500000000000000" pitchFamily="2" charset="0"/>
              </a:rPr>
              <a:t>Datenschutz- und Einwilligungserklärung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             Elternabende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Gespräche mit den Erzieher/innen, Austausch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             Bei Bedarf: Elterngespräche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Information/Berichte an die Schulleitungen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Schulanmeldung mitgestalten, Rückmeldung an </a:t>
            </a:r>
            <a:r>
              <a:rPr lang="de-DE" dirty="0" smtClean="0">
                <a:latin typeface="Grundschrift" panose="00000500000000000000" pitchFamily="2" charset="0"/>
              </a:rPr>
              <a:t>       die </a:t>
            </a:r>
            <a:r>
              <a:rPr lang="de-DE" dirty="0">
                <a:latin typeface="Grundschrift" panose="00000500000000000000" pitchFamily="2" charset="0"/>
              </a:rPr>
              <a:t>Eltern/Reflexionsbogen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          </a:t>
            </a:r>
            <a:r>
              <a:rPr lang="de-DE" dirty="0" smtClean="0">
                <a:latin typeface="Grundschrift" panose="00000500000000000000" pitchFamily="2" charset="0"/>
              </a:rPr>
              <a:t>   </a:t>
            </a:r>
            <a:r>
              <a:rPr lang="de-DE" dirty="0">
                <a:latin typeface="Grundschrift" panose="00000500000000000000" pitchFamily="2" charset="0"/>
              </a:rPr>
              <a:t>Organisation eines Besuchs in der Schule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Treffen zwischen Erzieher/innen und Lehrer/innen</a:t>
            </a:r>
          </a:p>
          <a:p>
            <a:r>
              <a:rPr lang="de-DE" dirty="0">
                <a:latin typeface="Grundschrift" panose="00000500000000000000" pitchFamily="2" charset="0"/>
              </a:rPr>
              <a:t>Organisieren/Austausch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FAA84A-7640-4D66-9EAD-90E938B50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32877" y="4063079"/>
            <a:ext cx="2592930" cy="19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1699A60-3C38-4F1D-B2AF-F942919AFF7C}"/>
              </a:ext>
            </a:extLst>
          </p:cNvPr>
          <p:cNvSpPr txBox="1"/>
          <p:nvPr/>
        </p:nvSpPr>
        <p:spPr>
          <a:xfrm flipH="1">
            <a:off x="721567" y="1610685"/>
            <a:ext cx="8565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0000500000000000000" pitchFamily="2" charset="0"/>
              </a:rPr>
              <a:t>Es soll </a:t>
            </a:r>
            <a:r>
              <a:rPr lang="de-DE" sz="2400" dirty="0">
                <a:solidFill>
                  <a:srgbClr val="FFC000"/>
                </a:solidFill>
                <a:latin typeface="Grundschrift" panose="00000500000000000000" pitchFamily="2" charset="0"/>
              </a:rPr>
              <a:t>ein gelungener Übergang </a:t>
            </a:r>
          </a:p>
          <a:p>
            <a:r>
              <a:rPr lang="de-DE" sz="2400" dirty="0">
                <a:latin typeface="Grundschrift" panose="00000500000000000000" pitchFamily="2" charset="0"/>
              </a:rPr>
              <a:t>vom Kindergarten in die Grundschule ermöglicht </a:t>
            </a:r>
            <a:r>
              <a:rPr lang="de-DE" sz="2400" dirty="0" smtClean="0">
                <a:latin typeface="Grundschrift" panose="00000500000000000000" pitchFamily="2" charset="0"/>
              </a:rPr>
              <a:t>werden!</a:t>
            </a:r>
            <a:endParaRPr lang="de-DE" sz="2400" dirty="0"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 smtClean="0">
                <a:latin typeface="Grundschrift" panose="00000500000000000000" pitchFamily="2" charset="0"/>
              </a:rPr>
              <a:t>Unter </a:t>
            </a:r>
            <a:r>
              <a:rPr lang="de-DE" dirty="0">
                <a:latin typeface="Grundschrift" panose="00000500000000000000" pitchFamily="2" charset="0"/>
              </a:rPr>
              <a:t>Einbeziehung von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-</a:t>
            </a:r>
            <a:r>
              <a:rPr lang="de-DE" dirty="0" smtClean="0">
                <a:latin typeface="Grundschrift" panose="00000500000000000000" pitchFamily="2" charset="0"/>
              </a:rPr>
              <a:t>Entwicklungsstand, Förderbedarf</a:t>
            </a:r>
            <a:endParaRPr lang="de-DE" dirty="0"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-Pädagogischen Konzepten, Methoden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-Wünschen/Erwartungen der Eltern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dirty="0">
                <a:latin typeface="Grundschrift" panose="00000500000000000000" pitchFamily="2" charset="0"/>
              </a:rPr>
              <a:t>-möglichen Lernorten</a:t>
            </a:r>
          </a:p>
          <a:p>
            <a:endParaRPr lang="de-DE" dirty="0">
              <a:latin typeface="Grundschrift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D94FCD-7C4C-4ADF-9832-08A5564A5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7834688">
            <a:off x="8571291" y="3729583"/>
            <a:ext cx="3048000" cy="1524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3F72A78-7112-4EB5-9ABA-CD15EBA3B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740" y="685800"/>
            <a:ext cx="7116471" cy="639661"/>
          </a:xfrm>
        </p:spPr>
        <p:txBody>
          <a:bodyPr>
            <a:normAutofit fontScale="90000"/>
          </a:bodyPr>
          <a:lstStyle/>
          <a:p>
            <a:r>
              <a:rPr lang="de-DE" dirty="0"/>
              <a:t>Ziel der Kooperation</a:t>
            </a:r>
          </a:p>
        </p:txBody>
      </p:sp>
    </p:spTree>
    <p:extLst>
      <p:ext uri="{BB962C8B-B14F-4D97-AF65-F5344CB8AC3E}">
        <p14:creationId xmlns:p14="http://schemas.microsoft.com/office/powerpoint/2010/main" val="25886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87333"/>
            <a:ext cx="3271771" cy="747398"/>
          </a:xfrm>
        </p:spPr>
        <p:txBody>
          <a:bodyPr>
            <a:normAutofit/>
          </a:bodyPr>
          <a:lstStyle/>
          <a:p>
            <a:r>
              <a:rPr lang="de-DE" dirty="0"/>
              <a:t>Sonderfälle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-Zurückstellung   </a:t>
            </a:r>
            <a:r>
              <a:rPr lang="de-DE" dirty="0"/>
              <a:t>-mit Verbleib im Kindergarten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                    -mit </a:t>
            </a:r>
            <a:r>
              <a:rPr lang="de-DE" dirty="0"/>
              <a:t>Besuch </a:t>
            </a:r>
            <a:r>
              <a:rPr lang="de-DE" dirty="0" smtClean="0"/>
              <a:t>der  Grundschulförderklasse		</a:t>
            </a:r>
            <a:r>
              <a:rPr lang="de-DE" dirty="0"/>
              <a:t> </a:t>
            </a:r>
            <a:r>
              <a:rPr lang="de-DE" dirty="0" smtClean="0"/>
              <a:t>                    					(Juniorklasse)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beides muss beantragt und begründet werden </a:t>
            </a:r>
          </a:p>
          <a:p>
            <a:r>
              <a:rPr lang="de-DE" dirty="0">
                <a:sym typeface="Wingdings" panose="05000000000000000000" pitchFamily="2" charset="2"/>
              </a:rPr>
              <a:t> Elterngespräch ist notwendig</a:t>
            </a:r>
          </a:p>
          <a:p>
            <a:r>
              <a:rPr lang="de-DE" u="sng" dirty="0">
                <a:sym typeface="Wingdings" panose="05000000000000000000" pitchFamily="2" charset="2"/>
              </a:rPr>
              <a:t>-Überprüfung auf sonderpädagogischen Förderbedarf</a:t>
            </a:r>
          </a:p>
          <a:p>
            <a:r>
              <a:rPr lang="de-DE" dirty="0">
                <a:sym typeface="Wingdings" panose="05000000000000000000" pitchFamily="2" charset="2"/>
              </a:rPr>
              <a:t> eventuell kommt ein anderer Lernort in Frage</a:t>
            </a:r>
          </a:p>
          <a:p>
            <a:r>
              <a:rPr lang="de-DE" dirty="0">
                <a:sym typeface="Wingdings" panose="05000000000000000000" pitchFamily="2" charset="2"/>
              </a:rPr>
              <a:t> Elterngespräch und Überprüfung</a:t>
            </a:r>
            <a:endParaRPr lang="de-DE" dirty="0"/>
          </a:p>
        </p:txBody>
      </p:sp>
      <p:pic>
        <p:nvPicPr>
          <p:cNvPr id="1026" name="Picture 2" descr="Bildergebnis für lizenzfreie bilder clipart schule">
            <a:extLst>
              <a:ext uri="{FF2B5EF4-FFF2-40B4-BE49-F238E27FC236}">
                <a16:creationId xmlns:a16="http://schemas.microsoft.com/office/drawing/2014/main" id="{D712BA2C-A949-4E7F-8445-3B64AA5B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13" y="4947385"/>
            <a:ext cx="2948038" cy="13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252A0-F351-43AA-A162-2E152D7F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20785"/>
            <a:ext cx="10002839" cy="511730"/>
          </a:xfrm>
        </p:spPr>
        <p:txBody>
          <a:bodyPr>
            <a:normAutofit fontScale="90000"/>
          </a:bodyPr>
          <a:lstStyle/>
          <a:p>
            <a:r>
              <a:rPr lang="de-DE" dirty="0"/>
              <a:t>Auf Welche Grundschule kommt mein Kind 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DE6B0D5-75C3-4F28-9265-57DC12E17A60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2" tooltip="https://en.wikipedia.org/wiki/Smiley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3" tooltip="https://creativecommons.org/licenses/by-sa/3.0/"/>
              </a:rPr>
              <a:t>CC BY-SA</a:t>
            </a:r>
            <a:endParaRPr lang="de-DE" sz="90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67883" y="1420586"/>
            <a:ext cx="10964674" cy="4667698"/>
          </a:xfrm>
        </p:spPr>
        <p:txBody>
          <a:bodyPr>
            <a:noAutofit/>
          </a:bodyPr>
          <a:lstStyle/>
          <a:p>
            <a:r>
              <a:rPr lang="de-DE" dirty="0"/>
              <a:t>In Trossingen gilt die Einteilung nach </a:t>
            </a:r>
            <a:r>
              <a:rPr lang="de-DE" dirty="0" smtClean="0"/>
              <a:t>Straßen 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Ganztagsschule Rosenschule: Alle Familien bekommen die Unterlagen im November per Post zugeschickt</a:t>
            </a:r>
          </a:p>
          <a:p>
            <a:r>
              <a:rPr lang="de-DE" b="1" dirty="0">
                <a:sym typeface="Wingdings" panose="05000000000000000000" pitchFamily="2" charset="2"/>
              </a:rPr>
              <a:t>Ganztagselternabend</a:t>
            </a:r>
            <a:r>
              <a:rPr lang="de-DE" b="1">
                <a:sym typeface="Wingdings" panose="05000000000000000000" pitchFamily="2" charset="2"/>
              </a:rPr>
              <a:t>: </a:t>
            </a:r>
            <a:r>
              <a:rPr lang="de-DE" smtClean="0">
                <a:sym typeface="Wingdings" panose="05000000000000000000" pitchFamily="2" charset="2"/>
              </a:rPr>
              <a:t>20.11.25, </a:t>
            </a:r>
            <a:r>
              <a:rPr lang="de-DE" dirty="0">
                <a:sym typeface="Wingdings" panose="05000000000000000000" pitchFamily="2" charset="2"/>
              </a:rPr>
              <a:t>18 Uhr im Musiksaal der Rosenschule.  </a:t>
            </a:r>
          </a:p>
          <a:p>
            <a:r>
              <a:rPr lang="de-DE" dirty="0">
                <a:sym typeface="Wingdings" panose="05000000000000000000" pitchFamily="2" charset="2"/>
              </a:rPr>
              <a:t>WICHTIG: Anmeldung bis </a:t>
            </a:r>
            <a:r>
              <a:rPr lang="de-DE" b="1" dirty="0" smtClean="0">
                <a:sym typeface="Wingdings" panose="05000000000000000000" pitchFamily="2" charset="2"/>
              </a:rPr>
              <a:t>07.01.26. </a:t>
            </a:r>
            <a:r>
              <a:rPr lang="de-DE" b="1" dirty="0">
                <a:sym typeface="Wingdings" panose="05000000000000000000" pitchFamily="2" charset="2"/>
              </a:rPr>
              <a:t>Eine spätere Anmeldung ist nicht möglich.  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Platzgarantie für alle angemeldeten Ganztagskinder. </a:t>
            </a:r>
          </a:p>
          <a:p>
            <a:r>
              <a:rPr lang="de-DE" dirty="0">
                <a:sym typeface="Wingdings" panose="05000000000000000000" pitchFamily="2" charset="2"/>
              </a:rPr>
              <a:t>Alle anderen Familien müssen vor der Anmeldung nichts unternehmen. Sie bekommen die Einladung zur Schulanmeldung automatisch von </a:t>
            </a:r>
            <a:r>
              <a:rPr lang="de-DE" dirty="0" smtClean="0">
                <a:sym typeface="Wingdings" panose="05000000000000000000" pitchFamily="2" charset="2"/>
              </a:rPr>
              <a:t>Ihrer         </a:t>
            </a:r>
            <a:r>
              <a:rPr lang="de-DE" dirty="0">
                <a:sym typeface="Wingdings" panose="05000000000000000000" pitchFamily="2" charset="2"/>
              </a:rPr>
              <a:t>zuständigen Grundschule Anfang Februar zugeschickt. </a:t>
            </a:r>
          </a:p>
          <a:p>
            <a:r>
              <a:rPr lang="de-DE" dirty="0">
                <a:sym typeface="Wingdings" panose="05000000000000000000" pitchFamily="2" charset="2"/>
              </a:rPr>
              <a:t>Schulanmeldung: </a:t>
            </a:r>
            <a:r>
              <a:rPr lang="de-DE" b="1" dirty="0" smtClean="0">
                <a:sym typeface="Wingdings" panose="05000000000000000000" pitchFamily="2" charset="2"/>
              </a:rPr>
              <a:t>23.-25.02.26 </a:t>
            </a:r>
            <a:endParaRPr lang="de-DE" b="1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Alle angemeldeten Ganztagskinder werden direkt von der Rosenschule eingeladen.  </a:t>
            </a:r>
          </a:p>
        </p:txBody>
      </p:sp>
    </p:spTree>
    <p:extLst>
      <p:ext uri="{BB962C8B-B14F-4D97-AF65-F5344CB8AC3E}">
        <p14:creationId xmlns:p14="http://schemas.microsoft.com/office/powerpoint/2010/main" val="4463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53F3D-963F-452B-8CBC-393808DDA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0"/>
            <a:ext cx="6714878" cy="1023457"/>
          </a:xfrm>
        </p:spPr>
        <p:txBody>
          <a:bodyPr/>
          <a:lstStyle/>
          <a:p>
            <a:r>
              <a:rPr lang="de-DE" dirty="0"/>
              <a:t>Das Vorschulkind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A9D019-600F-44DC-A34D-9B17AFD66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043" y="2567031"/>
            <a:ext cx="7926725" cy="3157057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>
                <a:solidFill>
                  <a:srgbClr val="FFC000"/>
                </a:solidFill>
                <a:latin typeface="Grundschrift" panose="00000500000000000000" pitchFamily="2" charset="0"/>
              </a:rPr>
              <a:t>Körperliche Entwicklung </a:t>
            </a:r>
          </a:p>
          <a:p>
            <a:endParaRPr lang="de-DE" sz="24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r>
              <a:rPr lang="de-DE" sz="2400" dirty="0">
                <a:solidFill>
                  <a:srgbClr val="C00000"/>
                </a:solidFill>
                <a:latin typeface="Grundschrift" panose="00000500000000000000" pitchFamily="2" charset="0"/>
              </a:rPr>
              <a:t>                  Sozialer Entwicklungsstand</a:t>
            </a:r>
          </a:p>
          <a:p>
            <a:endParaRPr lang="de-DE" sz="24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r>
              <a:rPr lang="de-DE" sz="2400" dirty="0">
                <a:solidFill>
                  <a:schemeClr val="tx1"/>
                </a:solidFill>
                <a:latin typeface="Grundschrift" panose="00000500000000000000" pitchFamily="2" charset="0"/>
              </a:rPr>
              <a:t>    </a:t>
            </a:r>
            <a:r>
              <a:rPr lang="de-DE" sz="2400" dirty="0">
                <a:solidFill>
                  <a:srgbClr val="92D050"/>
                </a:solidFill>
                <a:latin typeface="Grundschrift" panose="00000500000000000000" pitchFamily="2" charset="0"/>
              </a:rPr>
              <a:t>Motivationaler Bereich</a:t>
            </a:r>
          </a:p>
          <a:p>
            <a:endParaRPr lang="de-DE" sz="2400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r>
              <a:rPr lang="de-DE" sz="2400" dirty="0">
                <a:solidFill>
                  <a:schemeClr val="tx1"/>
                </a:solidFill>
                <a:latin typeface="Grundschrift" panose="00000500000000000000" pitchFamily="2" charset="0"/>
              </a:rPr>
              <a:t>               </a:t>
            </a:r>
            <a:r>
              <a:rPr lang="de-D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rundschrift" panose="00000500000000000000" pitchFamily="2" charset="0"/>
              </a:rPr>
              <a:t>Kognitive </a:t>
            </a:r>
            <a:r>
              <a:rPr lang="de-DE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rundschrift" panose="00000500000000000000" pitchFamily="2" charset="0"/>
              </a:rPr>
              <a:t>Fähigkeiten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07CF69-5F1A-427A-80EB-5361E31C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51627" y="4471331"/>
            <a:ext cx="4669117" cy="19026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284CB65-AD68-4ADE-8BF8-A8664747936E}"/>
              </a:ext>
            </a:extLst>
          </p:cNvPr>
          <p:cNvSpPr txBox="1"/>
          <p:nvPr/>
        </p:nvSpPr>
        <p:spPr>
          <a:xfrm>
            <a:off x="276836" y="1023457"/>
            <a:ext cx="921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Vier Bereiche werden in der Entwicklung des Vorschulkindes betrachtet:</a:t>
            </a:r>
          </a:p>
        </p:txBody>
      </p:sp>
    </p:spTree>
    <p:extLst>
      <p:ext uri="{BB962C8B-B14F-4D97-AF65-F5344CB8AC3E}">
        <p14:creationId xmlns:p14="http://schemas.microsoft.com/office/powerpoint/2010/main" val="4403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62A94-7E35-49C3-BD74-28F74469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34" y="989902"/>
            <a:ext cx="7720478" cy="847288"/>
          </a:xfrm>
        </p:spPr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0526C1-ACBB-48AF-8962-2514C20F8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285" y="1644243"/>
            <a:ext cx="10033233" cy="4146958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>
                <a:solidFill>
                  <a:srgbClr val="FFC000"/>
                </a:solidFill>
                <a:latin typeface="Grundschrift" panose="00000500000000000000" pitchFamily="2" charset="0"/>
              </a:rPr>
              <a:t>Körperliche Entwicklung:                       </a:t>
            </a:r>
          </a:p>
          <a:p>
            <a:r>
              <a:rPr lang="de-DE" dirty="0">
                <a:solidFill>
                  <a:schemeClr val="tx1"/>
                </a:solidFill>
                <a:latin typeface="Grundschrift" panose="00000500000000000000" pitchFamily="2" charset="0"/>
              </a:rPr>
              <a:t>-korrekte Stifthaltung</a:t>
            </a:r>
          </a:p>
          <a:p>
            <a:r>
              <a:rPr lang="de-DE" dirty="0">
                <a:solidFill>
                  <a:schemeClr val="tx1"/>
                </a:solidFill>
                <a:latin typeface="Grundschrift" panose="00000500000000000000" pitchFamily="2" charset="0"/>
              </a:rPr>
              <a:t>-mit einer Schere schneiden können</a:t>
            </a:r>
          </a:p>
          <a:p>
            <a:r>
              <a:rPr lang="de-DE" dirty="0">
                <a:solidFill>
                  <a:schemeClr val="tx1"/>
                </a:solidFill>
                <a:latin typeface="Grundschrift" panose="00000500000000000000" pitchFamily="2" charset="0"/>
              </a:rPr>
              <a:t>-einen Ball werfen und fangen         </a:t>
            </a:r>
          </a:p>
          <a:p>
            <a:endParaRPr lang="de-DE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r>
              <a:rPr lang="de-DE" dirty="0">
                <a:solidFill>
                  <a:srgbClr val="C00000"/>
                </a:solidFill>
                <a:latin typeface="Grundschrift" panose="00000500000000000000" pitchFamily="2" charset="0"/>
              </a:rPr>
              <a:t>Sozialer Bereich:</a:t>
            </a:r>
          </a:p>
          <a:p>
            <a:r>
              <a:rPr lang="de-DE" dirty="0">
                <a:solidFill>
                  <a:schemeClr val="tx1"/>
                </a:solidFill>
                <a:latin typeface="Grundschrift" panose="00000500000000000000" pitchFamily="2" charset="0"/>
              </a:rPr>
              <a:t>-Selbständigkeit (sich anziehen, seine Sachen kennen)                                 </a:t>
            </a:r>
          </a:p>
          <a:p>
            <a:r>
              <a:rPr lang="de-DE" dirty="0">
                <a:solidFill>
                  <a:schemeClr val="tx1"/>
                </a:solidFill>
                <a:latin typeface="Grundschrift" panose="00000500000000000000" pitchFamily="2" charset="0"/>
              </a:rPr>
              <a:t>-mit anderen zusammenarbeiten können</a:t>
            </a:r>
          </a:p>
          <a:p>
            <a:endParaRPr lang="de-DE" dirty="0">
              <a:solidFill>
                <a:schemeClr val="tx1"/>
              </a:solidFill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089B2E-8D15-465C-87CB-EF55F1B90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46207" y="2433444"/>
            <a:ext cx="1075603" cy="107392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F9F2F2-0F20-4BA0-9F22-A3E3BF9CC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399416" flipH="1">
            <a:off x="5162484" y="5430683"/>
            <a:ext cx="1399215" cy="11993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CB351A3-AECD-4001-97A2-A48EAE960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86488" y="989902"/>
            <a:ext cx="1075604" cy="20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545</Words>
  <Application>Microsoft Office PowerPoint</Application>
  <PresentationFormat>Breitbild</PresentationFormat>
  <Paragraphs>151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Grundschrift</vt:lpstr>
      <vt:lpstr>Wingdings</vt:lpstr>
      <vt:lpstr>Wingdings 3</vt:lpstr>
      <vt:lpstr>Segment</vt:lpstr>
      <vt:lpstr>  </vt:lpstr>
      <vt:lpstr>PowerPoint-Präsentation</vt:lpstr>
      <vt:lpstr>PowerPoint-Präsentation</vt:lpstr>
      <vt:lpstr>Ablauf der Kooperation </vt:lpstr>
      <vt:lpstr>Ziel der Kooperation</vt:lpstr>
      <vt:lpstr>Sonderfälle</vt:lpstr>
      <vt:lpstr>Auf Welche Grundschule kommt mein Kind ?</vt:lpstr>
      <vt:lpstr>Das Vorschulkind</vt:lpstr>
      <vt:lpstr>Beispiele</vt:lpstr>
      <vt:lpstr>PowerPoint-Präsentation</vt:lpstr>
      <vt:lpstr>PowerPoint-Präsentation</vt:lpstr>
      <vt:lpstr>„Schulfähige“ Eltern…</vt:lpstr>
      <vt:lpstr>Haben Sie Noch Fragen?</vt:lpstr>
      <vt:lpstr>PowerPoint-Präsentation</vt:lpstr>
      <vt:lpstr>Danke  für Ihre Aufmerksamkeit  Ihre Kooperationslehrerinnen   der Trossinger Grundschulen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2. Elternabend  der Klasse 1b</dc:title>
  <dc:creator>Corona Möst</dc:creator>
  <cp:lastModifiedBy>Besitzer</cp:lastModifiedBy>
  <cp:revision>83</cp:revision>
  <cp:lastPrinted>2021-10-13T13:52:59Z</cp:lastPrinted>
  <dcterms:created xsi:type="dcterms:W3CDTF">2020-10-13T18:00:06Z</dcterms:created>
  <dcterms:modified xsi:type="dcterms:W3CDTF">2025-10-22T05:18:08Z</dcterms:modified>
</cp:coreProperties>
</file>